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6" r:id="rId5"/>
    <p:sldId id="260" r:id="rId6"/>
    <p:sldId id="263" r:id="rId7"/>
    <p:sldId id="261" r:id="rId8"/>
    <p:sldId id="264" r:id="rId9"/>
    <p:sldId id="262" r:id="rId10"/>
    <p:sldId id="265" r:id="rId11"/>
    <p:sldId id="267" r:id="rId12"/>
    <p:sldId id="269" r:id="rId13"/>
    <p:sldId id="270"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97" autoAdjust="0"/>
    <p:restoredTop sz="94660"/>
  </p:normalViewPr>
  <p:slideViewPr>
    <p:cSldViewPr snapToGrid="0">
      <p:cViewPr varScale="1">
        <p:scale>
          <a:sx n="151" d="100"/>
          <a:sy n="151" d="100"/>
        </p:scale>
        <p:origin x="-1344"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1221871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16425CD-D9EE-47B5-A2F2-457C6F477C8D}" type="datetimeFigureOut">
              <a:rPr lang="en-US" smtClean="0"/>
              <a:t>1/14/19</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F32D531-EF03-4EF3-AED2-5E813AAD336C}" type="slidenum">
              <a:rPr lang="en-US" smtClean="0"/>
              <a:t>‹#›</a:t>
            </a:fld>
            <a:endParaRPr lang="en-US" dirty="0"/>
          </a:p>
        </p:txBody>
      </p:sp>
    </p:spTree>
    <p:extLst>
      <p:ext uri="{BB962C8B-B14F-4D97-AF65-F5344CB8AC3E}">
        <p14:creationId xmlns:p14="http://schemas.microsoft.com/office/powerpoint/2010/main" val="1760922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16425CD-D9EE-47B5-A2F2-457C6F477C8D}" type="datetimeFigureOut">
              <a:rPr lang="en-US" smtClean="0"/>
              <a:t>1/14/19</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F32D531-EF03-4EF3-AED2-5E813AAD336C}" type="slidenum">
              <a:rPr lang="en-US" smtClean="0"/>
              <a:t>‹#›</a:t>
            </a:fld>
            <a:endParaRPr lang="en-US" dirty="0"/>
          </a:p>
        </p:txBody>
      </p:sp>
    </p:spTree>
    <p:extLst>
      <p:ext uri="{BB962C8B-B14F-4D97-AF65-F5344CB8AC3E}">
        <p14:creationId xmlns:p14="http://schemas.microsoft.com/office/powerpoint/2010/main" val="9204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5140" y="219055"/>
            <a:ext cx="8397785" cy="536211"/>
          </a:xfrm>
        </p:spPr>
        <p:txBody>
          <a:bodyPr>
            <a:normAutofit/>
          </a:bodyPr>
          <a:lstStyle>
            <a:lvl1pPr>
              <a:defRPr sz="2400" b="1">
                <a:solidFill>
                  <a:srgbClr val="C0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15141" y="1159420"/>
            <a:ext cx="8397784" cy="4351338"/>
          </a:xfrm>
        </p:spPr>
        <p:txBody>
          <a:bodyPr/>
          <a:lstStyle>
            <a:lvl1pPr>
              <a:defRPr sz="1800"/>
            </a:lvl1pPr>
            <a:lvl2pPr>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16425CD-D9EE-47B5-A2F2-457C6F477C8D}" type="datetimeFigureOut">
              <a:rPr lang="en-US" smtClean="0"/>
              <a:t>1/14/19</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F32D531-EF03-4EF3-AED2-5E813AAD336C}" type="slidenum">
              <a:rPr lang="en-US" smtClean="0"/>
              <a:t>‹#›</a:t>
            </a:fld>
            <a:endParaRPr lang="en-US" dirty="0"/>
          </a:p>
        </p:txBody>
      </p:sp>
    </p:spTree>
    <p:extLst>
      <p:ext uri="{BB962C8B-B14F-4D97-AF65-F5344CB8AC3E}">
        <p14:creationId xmlns:p14="http://schemas.microsoft.com/office/powerpoint/2010/main" val="3116480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16425CD-D9EE-47B5-A2F2-457C6F477C8D}" type="datetimeFigureOut">
              <a:rPr lang="en-US" smtClean="0"/>
              <a:t>1/14/19</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F32D531-EF03-4EF3-AED2-5E813AAD336C}" type="slidenum">
              <a:rPr lang="en-US" smtClean="0"/>
              <a:t>‹#›</a:t>
            </a:fld>
            <a:endParaRPr lang="en-US" dirty="0"/>
          </a:p>
        </p:txBody>
      </p:sp>
    </p:spTree>
    <p:extLst>
      <p:ext uri="{BB962C8B-B14F-4D97-AF65-F5344CB8AC3E}">
        <p14:creationId xmlns:p14="http://schemas.microsoft.com/office/powerpoint/2010/main" val="1060995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16425CD-D9EE-47B5-A2F2-457C6F477C8D}" type="datetimeFigureOut">
              <a:rPr lang="en-US" smtClean="0"/>
              <a:t>1/14/19</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7F32D531-EF03-4EF3-AED2-5E813AAD336C}" type="slidenum">
              <a:rPr lang="en-US" smtClean="0"/>
              <a:t>‹#›</a:t>
            </a:fld>
            <a:endParaRPr lang="en-US" dirty="0"/>
          </a:p>
        </p:txBody>
      </p:sp>
    </p:spTree>
    <p:extLst>
      <p:ext uri="{BB962C8B-B14F-4D97-AF65-F5344CB8AC3E}">
        <p14:creationId xmlns:p14="http://schemas.microsoft.com/office/powerpoint/2010/main" val="2186436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216425CD-D9EE-47B5-A2F2-457C6F477C8D}" type="datetimeFigureOut">
              <a:rPr lang="en-US" smtClean="0"/>
              <a:t>1/14/19</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7F32D531-EF03-4EF3-AED2-5E813AAD336C}" type="slidenum">
              <a:rPr lang="en-US" smtClean="0"/>
              <a:t>‹#›</a:t>
            </a:fld>
            <a:endParaRPr lang="en-US" dirty="0"/>
          </a:p>
        </p:txBody>
      </p:sp>
    </p:spTree>
    <p:extLst>
      <p:ext uri="{BB962C8B-B14F-4D97-AF65-F5344CB8AC3E}">
        <p14:creationId xmlns:p14="http://schemas.microsoft.com/office/powerpoint/2010/main" val="1753443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216425CD-D9EE-47B5-A2F2-457C6F477C8D}" type="datetimeFigureOut">
              <a:rPr lang="en-US" smtClean="0"/>
              <a:t>1/14/19</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7F32D531-EF03-4EF3-AED2-5E813AAD336C}" type="slidenum">
              <a:rPr lang="en-US" smtClean="0"/>
              <a:t>‹#›</a:t>
            </a:fld>
            <a:endParaRPr lang="en-US" dirty="0"/>
          </a:p>
        </p:txBody>
      </p:sp>
    </p:spTree>
    <p:extLst>
      <p:ext uri="{BB962C8B-B14F-4D97-AF65-F5344CB8AC3E}">
        <p14:creationId xmlns:p14="http://schemas.microsoft.com/office/powerpoint/2010/main" val="28187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16425CD-D9EE-47B5-A2F2-457C6F477C8D}" type="datetimeFigureOut">
              <a:rPr lang="en-US" smtClean="0"/>
              <a:t>1/14/19</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7F32D531-EF03-4EF3-AED2-5E813AAD336C}" type="slidenum">
              <a:rPr lang="en-US" smtClean="0"/>
              <a:t>‹#›</a:t>
            </a:fld>
            <a:endParaRPr lang="en-US" dirty="0"/>
          </a:p>
        </p:txBody>
      </p:sp>
    </p:spTree>
    <p:extLst>
      <p:ext uri="{BB962C8B-B14F-4D97-AF65-F5344CB8AC3E}">
        <p14:creationId xmlns:p14="http://schemas.microsoft.com/office/powerpoint/2010/main" val="251468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16425CD-D9EE-47B5-A2F2-457C6F477C8D}" type="datetimeFigureOut">
              <a:rPr lang="en-US" smtClean="0"/>
              <a:t>1/14/19</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7F32D531-EF03-4EF3-AED2-5E813AAD336C}" type="slidenum">
              <a:rPr lang="en-US" smtClean="0"/>
              <a:t>‹#›</a:t>
            </a:fld>
            <a:endParaRPr lang="en-US" dirty="0"/>
          </a:p>
        </p:txBody>
      </p:sp>
    </p:spTree>
    <p:extLst>
      <p:ext uri="{BB962C8B-B14F-4D97-AF65-F5344CB8AC3E}">
        <p14:creationId xmlns:p14="http://schemas.microsoft.com/office/powerpoint/2010/main" val="3581957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16425CD-D9EE-47B5-A2F2-457C6F477C8D}" type="datetimeFigureOut">
              <a:rPr lang="en-US" smtClean="0"/>
              <a:t>1/14/19</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7F32D531-EF03-4EF3-AED2-5E813AAD336C}" type="slidenum">
              <a:rPr lang="en-US" smtClean="0"/>
              <a:t>‹#›</a:t>
            </a:fld>
            <a:endParaRPr lang="en-US" dirty="0"/>
          </a:p>
        </p:txBody>
      </p:sp>
    </p:spTree>
    <p:extLst>
      <p:ext uri="{BB962C8B-B14F-4D97-AF65-F5344CB8AC3E}">
        <p14:creationId xmlns:p14="http://schemas.microsoft.com/office/powerpoint/2010/main" val="28565151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13"/>
          <a:stretch>
            <a:fillRect/>
          </a:stretch>
        </p:blipFill>
        <p:spPr>
          <a:xfrm>
            <a:off x="0" y="5917474"/>
            <a:ext cx="9144000" cy="940526"/>
          </a:xfrm>
          <a:prstGeom prst="rect">
            <a:avLst/>
          </a:prstGeom>
        </p:spPr>
      </p:pic>
    </p:spTree>
    <p:extLst>
      <p:ext uri="{BB962C8B-B14F-4D97-AF65-F5344CB8AC3E}">
        <p14:creationId xmlns:p14="http://schemas.microsoft.com/office/powerpoint/2010/main" val="3215837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1607585"/>
          </a:xfrm>
        </p:spPr>
        <p:txBody>
          <a:bodyPr>
            <a:normAutofit/>
          </a:bodyPr>
          <a:lstStyle/>
          <a:p>
            <a:r>
              <a:rPr lang="en-US" sz="4400" dirty="0" smtClean="0"/>
              <a:t>2019 Caravel Academy</a:t>
            </a:r>
            <a:br>
              <a:rPr lang="en-US" sz="4400" dirty="0" smtClean="0"/>
            </a:br>
            <a:r>
              <a:rPr lang="en-US" sz="4400" dirty="0" smtClean="0"/>
              <a:t>Band &amp; Chorus</a:t>
            </a:r>
            <a:endParaRPr lang="en-US" sz="4400" dirty="0"/>
          </a:p>
        </p:txBody>
      </p:sp>
      <p:sp>
        <p:nvSpPr>
          <p:cNvPr id="3" name="Subtitle 2"/>
          <p:cNvSpPr>
            <a:spLocks noGrp="1"/>
          </p:cNvSpPr>
          <p:nvPr>
            <p:ph type="subTitle" idx="1"/>
          </p:nvPr>
        </p:nvSpPr>
        <p:spPr>
          <a:xfrm>
            <a:off x="1249017" y="2886420"/>
            <a:ext cx="6858000" cy="678414"/>
          </a:xfrm>
        </p:spPr>
        <p:txBody>
          <a:bodyPr>
            <a:normAutofit lnSpcReduction="10000"/>
          </a:bodyPr>
          <a:lstStyle/>
          <a:p>
            <a:r>
              <a:rPr lang="en-US" sz="4400" dirty="0" smtClean="0"/>
              <a:t>Music in the Parks</a:t>
            </a:r>
            <a:endParaRPr lang="en-US" sz="4400" dirty="0"/>
          </a:p>
        </p:txBody>
      </p:sp>
      <p:pic>
        <p:nvPicPr>
          <p:cNvPr id="7" name="Picture 6"/>
          <p:cNvPicPr>
            <a:picLocks noChangeAspect="1"/>
          </p:cNvPicPr>
          <p:nvPr/>
        </p:nvPicPr>
        <p:blipFill>
          <a:blip r:embed="rId2"/>
          <a:stretch>
            <a:fillRect/>
          </a:stretch>
        </p:blipFill>
        <p:spPr>
          <a:xfrm>
            <a:off x="3438939" y="3721306"/>
            <a:ext cx="2246244" cy="2221492"/>
          </a:xfrm>
          <a:prstGeom prst="rect">
            <a:avLst/>
          </a:prstGeom>
        </p:spPr>
      </p:pic>
      <p:sp>
        <p:nvSpPr>
          <p:cNvPr id="4" name="Rectangle 3"/>
          <p:cNvSpPr/>
          <p:nvPr/>
        </p:nvSpPr>
        <p:spPr>
          <a:xfrm>
            <a:off x="199811" y="4832052"/>
            <a:ext cx="2308645" cy="830997"/>
          </a:xfrm>
          <a:prstGeom prst="rect">
            <a:avLst/>
          </a:prstGeom>
        </p:spPr>
        <p:txBody>
          <a:bodyPr wrap="none">
            <a:spAutoFit/>
          </a:bodyPr>
          <a:lstStyle/>
          <a:p>
            <a:pPr algn="ctr"/>
            <a:r>
              <a:rPr lang="en-US" sz="1600" dirty="0" smtClean="0"/>
              <a:t>7</a:t>
            </a:r>
            <a:r>
              <a:rPr lang="en-US" sz="1600" baseline="30000" dirty="0" smtClean="0"/>
              <a:t>th</a:t>
            </a:r>
            <a:r>
              <a:rPr lang="en-US" sz="1600" dirty="0" smtClean="0"/>
              <a:t> / 8</a:t>
            </a:r>
            <a:r>
              <a:rPr lang="en-US" sz="1600" baseline="30000" dirty="0" smtClean="0"/>
              <a:t>th</a:t>
            </a:r>
            <a:r>
              <a:rPr lang="en-US" sz="1600" dirty="0" smtClean="0"/>
              <a:t> grade trip</a:t>
            </a:r>
          </a:p>
          <a:p>
            <a:pPr algn="ctr"/>
            <a:r>
              <a:rPr lang="en-US" sz="1600" dirty="0" smtClean="0"/>
              <a:t>Friday May 3rd</a:t>
            </a:r>
            <a:endParaRPr lang="en-US" sz="1600" baseline="30000" dirty="0" smtClean="0"/>
          </a:p>
          <a:p>
            <a:pPr algn="ctr"/>
            <a:r>
              <a:rPr lang="en-US" sz="1600" dirty="0"/>
              <a:t>Six Flags Great Adventure</a:t>
            </a:r>
          </a:p>
        </p:txBody>
      </p:sp>
      <p:sp>
        <p:nvSpPr>
          <p:cNvPr id="8" name="Rectangle 7"/>
          <p:cNvSpPr/>
          <p:nvPr/>
        </p:nvSpPr>
        <p:spPr>
          <a:xfrm>
            <a:off x="6906705" y="4832052"/>
            <a:ext cx="1709288" cy="830997"/>
          </a:xfrm>
          <a:prstGeom prst="rect">
            <a:avLst/>
          </a:prstGeom>
        </p:spPr>
        <p:txBody>
          <a:bodyPr wrap="none">
            <a:spAutoFit/>
          </a:bodyPr>
          <a:lstStyle/>
          <a:p>
            <a:pPr algn="ctr"/>
            <a:r>
              <a:rPr lang="en-US" sz="1600" dirty="0" smtClean="0"/>
              <a:t>5</a:t>
            </a:r>
            <a:r>
              <a:rPr lang="en-US" sz="1600" baseline="30000" dirty="0" smtClean="0"/>
              <a:t>th</a:t>
            </a:r>
            <a:r>
              <a:rPr lang="en-US" sz="1600" dirty="0" smtClean="0"/>
              <a:t> / 6</a:t>
            </a:r>
            <a:r>
              <a:rPr lang="en-US" sz="1600" baseline="30000" dirty="0" smtClean="0"/>
              <a:t>th</a:t>
            </a:r>
            <a:r>
              <a:rPr lang="en-US" sz="1600" dirty="0" smtClean="0"/>
              <a:t> grade trip</a:t>
            </a:r>
          </a:p>
          <a:p>
            <a:pPr algn="ctr"/>
            <a:r>
              <a:rPr lang="en-US" sz="1600" dirty="0" smtClean="0"/>
              <a:t>Saturday May 11</a:t>
            </a:r>
            <a:r>
              <a:rPr lang="en-US" sz="1600" baseline="30000" dirty="0" smtClean="0"/>
              <a:t>th</a:t>
            </a:r>
            <a:endParaRPr lang="en-US" sz="1600" dirty="0" smtClean="0"/>
          </a:p>
          <a:p>
            <a:pPr algn="ctr"/>
            <a:r>
              <a:rPr lang="en-US" sz="1600" dirty="0" smtClean="0"/>
              <a:t>Hershey Park</a:t>
            </a:r>
            <a:endParaRPr lang="en-US" sz="1600" dirty="0"/>
          </a:p>
        </p:txBody>
      </p:sp>
    </p:spTree>
    <p:extLst>
      <p:ext uri="{BB962C8B-B14F-4D97-AF65-F5344CB8AC3E}">
        <p14:creationId xmlns:p14="http://schemas.microsoft.com/office/powerpoint/2010/main" val="112830075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Chaperones</a:t>
            </a:r>
            <a:endParaRPr lang="en-US" dirty="0"/>
          </a:p>
        </p:txBody>
      </p:sp>
      <p:sp>
        <p:nvSpPr>
          <p:cNvPr id="3" name="Content Placeholder 2"/>
          <p:cNvSpPr>
            <a:spLocks noGrp="1"/>
          </p:cNvSpPr>
          <p:nvPr>
            <p:ph idx="1"/>
          </p:nvPr>
        </p:nvSpPr>
        <p:spPr>
          <a:xfrm>
            <a:off x="228622" y="2506029"/>
            <a:ext cx="8484303" cy="1708162"/>
          </a:xfrm>
        </p:spPr>
        <p:txBody>
          <a:bodyPr>
            <a:noAutofit/>
          </a:bodyPr>
          <a:lstStyle/>
          <a:p>
            <a:pPr marL="0" indent="0">
              <a:lnSpc>
                <a:spcPct val="100000"/>
              </a:lnSpc>
              <a:buNone/>
            </a:pPr>
            <a:r>
              <a:rPr lang="en-US" b="1" dirty="0" smtClean="0"/>
              <a:t>All </a:t>
            </a:r>
            <a:r>
              <a:rPr lang="en-US" b="1" dirty="0"/>
              <a:t>Chaperones:</a:t>
            </a:r>
            <a:endParaRPr lang="en-US" dirty="0"/>
          </a:p>
          <a:p>
            <a:pPr lvl="0">
              <a:lnSpc>
                <a:spcPct val="100000"/>
              </a:lnSpc>
              <a:spcBef>
                <a:spcPts val="0"/>
              </a:spcBef>
            </a:pPr>
            <a:r>
              <a:rPr lang="en-US" sz="1600" dirty="0"/>
              <a:t>During the performances, all students will remain together as a group.  Chaperones are asked to help ensure all students remain together…reminder we are being judged the entire time so their performance staff will be watching how our students act and behave even when not performing</a:t>
            </a:r>
          </a:p>
          <a:p>
            <a:pPr lvl="0">
              <a:lnSpc>
                <a:spcPct val="100000"/>
              </a:lnSpc>
              <a:spcBef>
                <a:spcPts val="0"/>
              </a:spcBef>
            </a:pPr>
            <a:r>
              <a:rPr lang="en-US" sz="1600" dirty="0"/>
              <a:t>While each band student is responsible for unloading their instrument at the performance location, chaperones will be needed to assist with unloading / loading </a:t>
            </a:r>
            <a:r>
              <a:rPr lang="en-US" sz="1600" dirty="0" smtClean="0"/>
              <a:t>equipment</a:t>
            </a:r>
            <a:endParaRPr lang="en-US" sz="1600" dirty="0"/>
          </a:p>
        </p:txBody>
      </p:sp>
      <p:sp>
        <p:nvSpPr>
          <p:cNvPr id="4" name="Rectangle 3"/>
          <p:cNvSpPr/>
          <p:nvPr/>
        </p:nvSpPr>
        <p:spPr>
          <a:xfrm>
            <a:off x="2252871" y="219055"/>
            <a:ext cx="6891130" cy="461665"/>
          </a:xfrm>
          <a:prstGeom prst="rect">
            <a:avLst/>
          </a:prstGeom>
        </p:spPr>
        <p:txBody>
          <a:bodyPr wrap="square">
            <a:spAutoFit/>
          </a:bodyPr>
          <a:lstStyle/>
          <a:p>
            <a:pPr>
              <a:lnSpc>
                <a:spcPct val="150000"/>
              </a:lnSpc>
            </a:pPr>
            <a:r>
              <a:rPr lang="en-US" sz="1600" b="1" dirty="0" smtClean="0">
                <a:effectLst/>
                <a:latin typeface="Calibri" panose="020F0502020204030204" pitchFamily="34" charset="0"/>
                <a:ea typeface="Calibri" panose="020F0502020204030204" pitchFamily="34" charset="0"/>
                <a:cs typeface="Times New Roman" panose="02020603050405020304" pitchFamily="18" charset="0"/>
              </a:rPr>
              <a:t>We rely heavily on parents as chaperones to help make these trips successful!</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8F3FE2A1-991F-4B4B-87D6-461A093281E6" descr="44965107-7F29-4509-B655-2E9948183A00@loc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869" y="680720"/>
            <a:ext cx="2120348" cy="2120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09122" y="731115"/>
            <a:ext cx="6615747" cy="1600438"/>
          </a:xfrm>
          <a:prstGeom prst="rect">
            <a:avLst/>
          </a:prstGeom>
        </p:spPr>
        <p:txBody>
          <a:bodyPr wrap="square">
            <a:spAutoFit/>
          </a:bodyPr>
          <a:lstStyle/>
          <a:p>
            <a:r>
              <a:rPr lang="en-US" b="1" dirty="0"/>
              <a:t>Bus Captains</a:t>
            </a:r>
            <a:r>
              <a:rPr lang="en-US" dirty="0"/>
              <a:t> – </a:t>
            </a:r>
            <a:r>
              <a:rPr lang="en-US" sz="1600" dirty="0"/>
              <a:t>we will have a captain for each </a:t>
            </a:r>
            <a:r>
              <a:rPr lang="en-US" sz="1600" dirty="0" smtClean="0"/>
              <a:t>bus who is responsible </a:t>
            </a:r>
            <a:r>
              <a:rPr lang="en-US" sz="1600" dirty="0"/>
              <a:t>for: </a:t>
            </a:r>
          </a:p>
          <a:p>
            <a:pPr marL="173038" lvl="0" indent="-173038">
              <a:lnSpc>
                <a:spcPct val="100000"/>
              </a:lnSpc>
              <a:spcBef>
                <a:spcPts val="0"/>
              </a:spcBef>
              <a:buFont typeface="Arial" panose="020B0604020202020204" pitchFamily="34" charset="0"/>
              <a:buChar char="•"/>
            </a:pPr>
            <a:r>
              <a:rPr lang="en-US" sz="1600" dirty="0"/>
              <a:t>Ensuring all students are present on the bus; taking attendance at every loading / unloading</a:t>
            </a:r>
          </a:p>
          <a:p>
            <a:pPr marL="173038" lvl="0" indent="-173038">
              <a:lnSpc>
                <a:spcPct val="100000"/>
              </a:lnSpc>
              <a:spcBef>
                <a:spcPts val="0"/>
              </a:spcBef>
              <a:buFont typeface="Arial" panose="020B0604020202020204" pitchFamily="34" charset="0"/>
              <a:buChar char="•"/>
            </a:pPr>
            <a:r>
              <a:rPr lang="en-US" sz="1600" dirty="0"/>
              <a:t>Handing out tickets to the </a:t>
            </a:r>
            <a:r>
              <a:rPr lang="en-US" sz="1600" dirty="0" smtClean="0"/>
              <a:t>chaperones </a:t>
            </a:r>
            <a:r>
              <a:rPr lang="en-US" sz="1600" dirty="0"/>
              <a:t>on the bus for the students in their </a:t>
            </a:r>
            <a:r>
              <a:rPr lang="en-US" sz="1600" dirty="0" smtClean="0"/>
              <a:t>group; given </a:t>
            </a:r>
            <a:r>
              <a:rPr lang="en-US" sz="1600" dirty="0"/>
              <a:t>after performances once we embark for the park</a:t>
            </a:r>
          </a:p>
          <a:p>
            <a:pPr marL="173038" lvl="0" indent="-173038">
              <a:lnSpc>
                <a:spcPct val="100000"/>
              </a:lnSpc>
              <a:spcBef>
                <a:spcPts val="0"/>
              </a:spcBef>
              <a:buFont typeface="Arial" panose="020B0604020202020204" pitchFamily="34" charset="0"/>
              <a:buChar char="•"/>
            </a:pPr>
            <a:r>
              <a:rPr lang="en-US" sz="1600" dirty="0" smtClean="0"/>
              <a:t>Bring </a:t>
            </a:r>
            <a:r>
              <a:rPr lang="en-US" sz="1600" dirty="0"/>
              <a:t>DVD movies to play </a:t>
            </a:r>
            <a:r>
              <a:rPr lang="en-US" sz="1600" dirty="0" smtClean="0"/>
              <a:t>on bus (great for ride home)</a:t>
            </a:r>
            <a:endParaRPr lang="en-US" sz="1600" dirty="0"/>
          </a:p>
        </p:txBody>
      </p:sp>
      <p:pic>
        <p:nvPicPr>
          <p:cNvPr id="6" name="Picture 5"/>
          <p:cNvPicPr>
            <a:picLocks noChangeAspect="1"/>
          </p:cNvPicPr>
          <p:nvPr/>
        </p:nvPicPr>
        <p:blipFill>
          <a:blip r:embed="rId3"/>
          <a:stretch>
            <a:fillRect/>
          </a:stretch>
        </p:blipFill>
        <p:spPr>
          <a:xfrm>
            <a:off x="6642573" y="4199358"/>
            <a:ext cx="2501427" cy="1552248"/>
          </a:xfrm>
          <a:prstGeom prst="rect">
            <a:avLst/>
          </a:prstGeom>
        </p:spPr>
      </p:pic>
      <p:sp>
        <p:nvSpPr>
          <p:cNvPr id="7" name="Rectangle 6"/>
          <p:cNvSpPr/>
          <p:nvPr/>
        </p:nvSpPr>
        <p:spPr>
          <a:xfrm>
            <a:off x="228622" y="4043444"/>
            <a:ext cx="6509947" cy="1877437"/>
          </a:xfrm>
          <a:prstGeom prst="rect">
            <a:avLst/>
          </a:prstGeom>
        </p:spPr>
        <p:txBody>
          <a:bodyPr wrap="square">
            <a:spAutoFit/>
          </a:bodyPr>
          <a:lstStyle/>
          <a:p>
            <a:pPr marL="225425" lvl="0" indent="-225425">
              <a:lnSpc>
                <a:spcPct val="100000"/>
              </a:lnSpc>
              <a:spcBef>
                <a:spcPts val="0"/>
              </a:spcBef>
              <a:buFont typeface="Arial" panose="020B0604020202020204" pitchFamily="34" charset="0"/>
              <a:buChar char="•"/>
            </a:pPr>
            <a:r>
              <a:rPr lang="en-US" sz="1600" dirty="0"/>
              <a:t>Assist during sign out process.  This gets very hectic with parents who are looking to sign their child out, students getting their snack, managing changing process so we ask all parents to assist where needed</a:t>
            </a:r>
          </a:p>
          <a:p>
            <a:pPr marL="463550" lvl="2" indent="-171450">
              <a:buFont typeface="Arial" panose="020B0604020202020204" pitchFamily="34" charset="0"/>
              <a:buChar char="•"/>
            </a:pPr>
            <a:r>
              <a:rPr lang="en-US" sz="1600" dirty="0"/>
              <a:t>We will load the boys on the buses and have them change.  Once all are finished we will have the girls change</a:t>
            </a:r>
          </a:p>
          <a:p>
            <a:pPr marL="225425" lvl="0" indent="-225425">
              <a:lnSpc>
                <a:spcPct val="100000"/>
              </a:lnSpc>
              <a:spcBef>
                <a:spcPts val="0"/>
              </a:spcBef>
              <a:buFont typeface="Arial" panose="020B0604020202020204" pitchFamily="34" charset="0"/>
              <a:buChar char="•"/>
            </a:pPr>
            <a:r>
              <a:rPr lang="en-US" sz="1600" dirty="0"/>
              <a:t>Once we arrive at the park, chaperones are responsible for the students in their group</a:t>
            </a:r>
          </a:p>
        </p:txBody>
      </p:sp>
    </p:spTree>
    <p:extLst>
      <p:ext uri="{BB962C8B-B14F-4D97-AF65-F5344CB8AC3E}">
        <p14:creationId xmlns:p14="http://schemas.microsoft.com/office/powerpoint/2010/main" val="1740285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Costs</a:t>
            </a:r>
            <a:endParaRPr lang="en-US" dirty="0"/>
          </a:p>
        </p:txBody>
      </p:sp>
      <p:sp>
        <p:nvSpPr>
          <p:cNvPr id="5" name="Rectangle 4"/>
          <p:cNvSpPr/>
          <p:nvPr/>
        </p:nvSpPr>
        <p:spPr>
          <a:xfrm>
            <a:off x="604401" y="1059138"/>
            <a:ext cx="7200274" cy="3323987"/>
          </a:xfrm>
          <a:prstGeom prst="rect">
            <a:avLst/>
          </a:prstGeom>
        </p:spPr>
        <p:txBody>
          <a:bodyPr wrap="square">
            <a:spAutoFit/>
          </a:bodyPr>
          <a:lstStyle/>
          <a:p>
            <a:r>
              <a:rPr lang="en-US" dirty="0" smtClean="0"/>
              <a:t>Fees are determined based on:</a:t>
            </a:r>
          </a:p>
          <a:p>
            <a:pPr marL="285750" indent="-285750">
              <a:buFont typeface="Arial"/>
              <a:buChar char="•"/>
            </a:pPr>
            <a:r>
              <a:rPr lang="en-US" sz="1600" dirty="0" smtClean="0"/>
              <a:t>Coach buses and driver tips</a:t>
            </a:r>
          </a:p>
          <a:p>
            <a:pPr marL="285750" indent="-285750">
              <a:buFont typeface="Arial"/>
              <a:buChar char="•"/>
            </a:pPr>
            <a:r>
              <a:rPr lang="en-US" sz="1600" dirty="0" smtClean="0"/>
              <a:t>Music in the Parks festival entry fee (students only)</a:t>
            </a:r>
          </a:p>
          <a:p>
            <a:pPr marL="285750" indent="-285750">
              <a:buFont typeface="Arial"/>
              <a:buChar char="•"/>
            </a:pPr>
            <a:r>
              <a:rPr lang="en-US" sz="1600" dirty="0" smtClean="0"/>
              <a:t>Park admission</a:t>
            </a:r>
          </a:p>
          <a:p>
            <a:pPr marL="285750" indent="-285750">
              <a:buFont typeface="Arial"/>
              <a:buChar char="•"/>
            </a:pPr>
            <a:r>
              <a:rPr lang="en-US" sz="1600" dirty="0" smtClean="0"/>
              <a:t>Lunch in park (Hershey Park has buffet picnic; Six Flags provides food voucher)</a:t>
            </a:r>
          </a:p>
          <a:p>
            <a:pPr marL="285750" indent="-285750">
              <a:buFont typeface="Arial"/>
              <a:buChar char="•"/>
            </a:pPr>
            <a:r>
              <a:rPr lang="en-US" sz="1600" dirty="0" smtClean="0"/>
              <a:t>MIP t-shirt</a:t>
            </a:r>
          </a:p>
          <a:p>
            <a:pPr marL="285750" indent="-285750">
              <a:buFont typeface="Arial"/>
              <a:buChar char="•"/>
            </a:pPr>
            <a:endParaRPr lang="en-US" sz="1600" dirty="0"/>
          </a:p>
          <a:p>
            <a:pPr marL="285750" indent="-285750">
              <a:buFont typeface="Arial"/>
              <a:buChar char="•"/>
            </a:pPr>
            <a:endParaRPr lang="en-US" sz="1600" dirty="0" smtClean="0"/>
          </a:p>
          <a:p>
            <a:r>
              <a:rPr lang="en-US" sz="1600" dirty="0" smtClean="0"/>
              <a:t>Students		$125</a:t>
            </a:r>
          </a:p>
          <a:p>
            <a:r>
              <a:rPr lang="en-US" sz="1600" dirty="0" smtClean="0"/>
              <a:t>Chaperones	$105 </a:t>
            </a:r>
          </a:p>
          <a:p>
            <a:pPr marL="342900" indent="-342900">
              <a:buFont typeface="+mj-lt"/>
              <a:buAutoNum type="arabicPeriod"/>
            </a:pPr>
            <a:endParaRPr lang="en-US" sz="1600" dirty="0" smtClean="0"/>
          </a:p>
          <a:p>
            <a:r>
              <a:rPr lang="en-US" sz="1600" dirty="0" smtClean="0"/>
              <a:t>*MIP fees as well as bus costs increased in 2019.  Music Boosters will be covering partial costs to help offset passing the full increase on to parents.</a:t>
            </a:r>
            <a:endParaRPr lang="en-US" sz="1600" dirty="0"/>
          </a:p>
        </p:txBody>
      </p:sp>
    </p:spTree>
    <p:extLst>
      <p:ext uri="{BB962C8B-B14F-4D97-AF65-F5344CB8AC3E}">
        <p14:creationId xmlns:p14="http://schemas.microsoft.com/office/powerpoint/2010/main" val="1530509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Registration - will open January 22nd</a:t>
            </a:r>
            <a:endParaRPr lang="en-US" dirty="0"/>
          </a:p>
        </p:txBody>
      </p:sp>
      <p:sp>
        <p:nvSpPr>
          <p:cNvPr id="5" name="Rectangle 4"/>
          <p:cNvSpPr/>
          <p:nvPr/>
        </p:nvSpPr>
        <p:spPr>
          <a:xfrm>
            <a:off x="259583" y="1033905"/>
            <a:ext cx="3525012" cy="4801315"/>
          </a:xfrm>
          <a:prstGeom prst="rect">
            <a:avLst/>
          </a:prstGeom>
        </p:spPr>
        <p:txBody>
          <a:bodyPr wrap="square">
            <a:spAutoFit/>
          </a:bodyPr>
          <a:lstStyle/>
          <a:p>
            <a:r>
              <a:rPr lang="en-US" b="1" dirty="0"/>
              <a:t>R</a:t>
            </a:r>
            <a:r>
              <a:rPr lang="en-US" b="1" dirty="0" smtClean="0"/>
              <a:t>egistration is easy</a:t>
            </a:r>
          </a:p>
          <a:p>
            <a:pPr marL="342900" indent="-342900">
              <a:buFont typeface="+mj-lt"/>
              <a:buAutoNum type="arabicPeriod"/>
            </a:pPr>
            <a:r>
              <a:rPr lang="en-US" sz="1600" dirty="0" smtClean="0"/>
              <a:t>Go to </a:t>
            </a:r>
            <a:r>
              <a:rPr lang="en-US" sz="1600" dirty="0" err="1" smtClean="0"/>
              <a:t>camusicboosters.com</a:t>
            </a:r>
            <a:endParaRPr lang="en-US" sz="1600" dirty="0" smtClean="0"/>
          </a:p>
          <a:p>
            <a:pPr marL="342900" indent="-342900">
              <a:buFont typeface="+mj-lt"/>
              <a:buAutoNum type="arabicPeriod"/>
            </a:pPr>
            <a:r>
              <a:rPr lang="en-US" sz="1600" dirty="0" smtClean="0"/>
              <a:t>At the top under Student click on Trip Registration for the appropriate trip.  This page will require a password to open in order to keep everything secure.  The password will be provided via email to parents prior to registration opening.</a:t>
            </a:r>
          </a:p>
          <a:p>
            <a:pPr marL="342900" indent="-342900">
              <a:buFont typeface="+mj-lt"/>
              <a:buAutoNum type="arabicPeriod"/>
            </a:pPr>
            <a:r>
              <a:rPr lang="en-US" sz="1600" dirty="0" smtClean="0"/>
              <a:t>Click on the link to register.</a:t>
            </a:r>
          </a:p>
          <a:p>
            <a:pPr marL="342900" indent="-342900">
              <a:buFont typeface="+mj-lt"/>
              <a:buAutoNum type="arabicPeriod"/>
            </a:pPr>
            <a:r>
              <a:rPr lang="en-US" sz="1600" dirty="0" smtClean="0"/>
              <a:t>Payment can be made via PayPal or by sending in a check.</a:t>
            </a:r>
            <a:endParaRPr lang="en-US" sz="1600" dirty="0"/>
          </a:p>
          <a:p>
            <a:pPr marL="342900" indent="-342900">
              <a:buFont typeface="+mj-lt"/>
              <a:buAutoNum type="arabicPeriod"/>
            </a:pPr>
            <a:r>
              <a:rPr lang="en-US" sz="1600" dirty="0"/>
              <a:t>There will also be a chaperone link within the registration that can be completed and then further information will be sent including </a:t>
            </a:r>
            <a:r>
              <a:rPr lang="en-US" sz="1600" dirty="0" smtClean="0"/>
              <a:t>payments for chaperones.</a:t>
            </a:r>
            <a:endParaRPr lang="en-US" sz="1600" dirty="0"/>
          </a:p>
          <a:p>
            <a:pPr marL="342900" indent="-342900">
              <a:buFont typeface="+mj-lt"/>
              <a:buAutoNum type="arabicPeriod"/>
            </a:pPr>
            <a:endParaRPr lang="en-US" sz="1600" dirty="0" smtClean="0"/>
          </a:p>
          <a:p>
            <a:pPr marL="342900" indent="-342900">
              <a:buFont typeface="+mj-lt"/>
              <a:buAutoNum type="arabicPeriod"/>
            </a:pPr>
            <a:endParaRPr lang="en-US" sz="1600" dirty="0"/>
          </a:p>
        </p:txBody>
      </p:sp>
      <p:pic>
        <p:nvPicPr>
          <p:cNvPr id="3" name="Picture 2" descr="Screen Shot 2018-12-26 at 10.14.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2543" y="921845"/>
            <a:ext cx="5401457" cy="3224149"/>
          </a:xfrm>
          <a:prstGeom prst="rect">
            <a:avLst/>
          </a:prstGeom>
        </p:spPr>
      </p:pic>
      <p:sp>
        <p:nvSpPr>
          <p:cNvPr id="4" name="Oval 3"/>
          <p:cNvSpPr/>
          <p:nvPr/>
        </p:nvSpPr>
        <p:spPr>
          <a:xfrm>
            <a:off x="7703752" y="925194"/>
            <a:ext cx="336408" cy="31120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981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5" name="Rectangle 4"/>
          <p:cNvSpPr/>
          <p:nvPr/>
        </p:nvSpPr>
        <p:spPr>
          <a:xfrm>
            <a:off x="604401" y="1059138"/>
            <a:ext cx="7200274" cy="830997"/>
          </a:xfrm>
          <a:prstGeom prst="rect">
            <a:avLst/>
          </a:prstGeom>
        </p:spPr>
        <p:txBody>
          <a:bodyPr wrap="square">
            <a:spAutoFit/>
          </a:bodyPr>
          <a:lstStyle/>
          <a:p>
            <a:r>
              <a:rPr lang="en-US" sz="1600" dirty="0" smtClean="0"/>
              <a:t>Trip packets will be posted to the trip page on the </a:t>
            </a:r>
            <a:r>
              <a:rPr lang="en-US" sz="1600" dirty="0" err="1" smtClean="0"/>
              <a:t>CAMusicBoosters.com</a:t>
            </a:r>
            <a:r>
              <a:rPr lang="en-US" sz="1600" dirty="0" smtClean="0"/>
              <a:t> website – as soon as the details on times are available (likely late-February)</a:t>
            </a:r>
          </a:p>
          <a:p>
            <a:endParaRPr lang="en-US" sz="1600" dirty="0"/>
          </a:p>
        </p:txBody>
      </p:sp>
    </p:spTree>
    <p:extLst>
      <p:ext uri="{BB962C8B-B14F-4D97-AF65-F5344CB8AC3E}">
        <p14:creationId xmlns:p14="http://schemas.microsoft.com/office/powerpoint/2010/main" val="3808990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Music in the Parks</a:t>
            </a:r>
            <a:endParaRPr lang="en-US" dirty="0"/>
          </a:p>
        </p:txBody>
      </p:sp>
      <p:sp>
        <p:nvSpPr>
          <p:cNvPr id="3" name="Content Placeholder 2"/>
          <p:cNvSpPr>
            <a:spLocks noGrp="1"/>
          </p:cNvSpPr>
          <p:nvPr>
            <p:ph idx="1"/>
          </p:nvPr>
        </p:nvSpPr>
        <p:spPr/>
        <p:txBody>
          <a:bodyPr>
            <a:normAutofit/>
          </a:bodyPr>
          <a:lstStyle/>
          <a:p>
            <a:r>
              <a:rPr lang="en-US" dirty="0" smtClean="0"/>
              <a:t>Music </a:t>
            </a:r>
            <a:r>
              <a:rPr lang="en-US" dirty="0"/>
              <a:t>In The Parks festival provides a year-end assessment by an outside panel and reinforces music skills that have been presented </a:t>
            </a:r>
            <a:r>
              <a:rPr lang="en-US" dirty="0" smtClean="0"/>
              <a:t>by our amazing teachers</a:t>
            </a:r>
            <a:endParaRPr lang="en-US" dirty="0"/>
          </a:p>
          <a:p>
            <a:r>
              <a:rPr lang="en-US" dirty="0" smtClean="0"/>
              <a:t>Provides a great opportunity for students to perform in locals schools or churches, competing against other schools</a:t>
            </a:r>
          </a:p>
          <a:p>
            <a:r>
              <a:rPr lang="en-US" dirty="0" smtClean="0"/>
              <a:t>A day with lots of fun time in a park followed awards ceremony in the park</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8282" y="2981739"/>
            <a:ext cx="3614643" cy="27109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91" y="3011557"/>
            <a:ext cx="3785704" cy="2839278"/>
          </a:xfrm>
          <a:prstGeom prst="rect">
            <a:avLst/>
          </a:prstGeom>
        </p:spPr>
      </p:pic>
    </p:spTree>
    <p:extLst>
      <p:ext uri="{BB962C8B-B14F-4D97-AF65-F5344CB8AC3E}">
        <p14:creationId xmlns:p14="http://schemas.microsoft.com/office/powerpoint/2010/main" val="2493763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 Details</a:t>
            </a:r>
            <a:endParaRPr lang="en-US" dirty="0"/>
          </a:p>
        </p:txBody>
      </p:sp>
      <p:sp>
        <p:nvSpPr>
          <p:cNvPr id="3" name="Content Placeholder 2"/>
          <p:cNvSpPr>
            <a:spLocks noGrp="1"/>
          </p:cNvSpPr>
          <p:nvPr>
            <p:ph idx="1"/>
          </p:nvPr>
        </p:nvSpPr>
        <p:spPr>
          <a:xfrm>
            <a:off x="306778" y="917168"/>
            <a:ext cx="6044834" cy="2501894"/>
          </a:xfrm>
        </p:spPr>
        <p:txBody>
          <a:bodyPr>
            <a:normAutofit/>
          </a:bodyPr>
          <a:lstStyle/>
          <a:p>
            <a:pPr marL="0" indent="0">
              <a:buNone/>
            </a:pPr>
            <a:r>
              <a:rPr lang="en-US" b="1" u="sng" dirty="0"/>
              <a:t>Competition Status and Awards</a:t>
            </a:r>
            <a:endParaRPr lang="en-US" dirty="0"/>
          </a:p>
          <a:p>
            <a:r>
              <a:rPr lang="en-US" dirty="0"/>
              <a:t>RATING ONLY: Each organization for Rating Only will receive a trophy with the appropriate rating of superior, excellent, good, fair, or poor.</a:t>
            </a:r>
          </a:p>
          <a:p>
            <a:pPr>
              <a:buFont typeface="Wingdings" panose="05000000000000000000" pitchFamily="2" charset="2"/>
              <a:buChar char="v"/>
            </a:pPr>
            <a:r>
              <a:rPr lang="en-US" dirty="0"/>
              <a:t>COMPETITION: Each organization for Competition will receive a trophy with the appropriate rating of superior, excellent, good, fair, or poor and, in </a:t>
            </a:r>
            <a:r>
              <a:rPr lang="en-US" dirty="0" smtClean="0"/>
              <a:t>addition, will be ranked within their classification.</a:t>
            </a:r>
            <a:endParaRPr lang="en-US" sz="1000" b="1" u="sng" dirty="0" smtClean="0"/>
          </a:p>
          <a:p>
            <a:pPr marL="0" indent="0">
              <a:buNone/>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8441" y="1192694"/>
            <a:ext cx="2735559" cy="4631635"/>
          </a:xfrm>
          <a:prstGeom prst="rect">
            <a:avLst/>
          </a:prstGeom>
        </p:spPr>
      </p:pic>
      <p:sp>
        <p:nvSpPr>
          <p:cNvPr id="4" name="TextBox 3"/>
          <p:cNvSpPr txBox="1"/>
          <p:nvPr/>
        </p:nvSpPr>
        <p:spPr>
          <a:xfrm>
            <a:off x="306778" y="2093844"/>
            <a:ext cx="5979643" cy="1097280"/>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
        <p:nvSpPr>
          <p:cNvPr id="8" name="Rectangle 7"/>
          <p:cNvSpPr/>
          <p:nvPr/>
        </p:nvSpPr>
        <p:spPr>
          <a:xfrm>
            <a:off x="0" y="5239554"/>
            <a:ext cx="6408441" cy="584775"/>
          </a:xfrm>
          <a:prstGeom prst="rect">
            <a:avLst/>
          </a:prstGeom>
        </p:spPr>
        <p:txBody>
          <a:bodyPr wrap="square">
            <a:spAutoFit/>
          </a:bodyPr>
          <a:lstStyle/>
          <a:p>
            <a:r>
              <a:rPr lang="en-US" sz="1600" i="1" dirty="0" smtClean="0"/>
              <a:t>There are times we are the only school in our division….so the overall rating is what we aim for</a:t>
            </a:r>
            <a:endParaRPr lang="en-US" sz="1600" i="1" dirty="0"/>
          </a:p>
        </p:txBody>
      </p:sp>
      <p:sp>
        <p:nvSpPr>
          <p:cNvPr id="9" name="Rectangle 8"/>
          <p:cNvSpPr/>
          <p:nvPr/>
        </p:nvSpPr>
        <p:spPr>
          <a:xfrm>
            <a:off x="1607899" y="3419062"/>
            <a:ext cx="2520947" cy="1477328"/>
          </a:xfrm>
          <a:prstGeom prst="rect">
            <a:avLst/>
          </a:prstGeom>
        </p:spPr>
        <p:txBody>
          <a:bodyPr wrap="none">
            <a:spAutoFit/>
          </a:bodyPr>
          <a:lstStyle/>
          <a:p>
            <a:pPr>
              <a:tabLst>
                <a:tab pos="1206500" algn="l"/>
              </a:tabLst>
            </a:pPr>
            <a:r>
              <a:rPr lang="en-US" dirty="0" smtClean="0"/>
              <a:t>Superior	90+</a:t>
            </a:r>
          </a:p>
          <a:p>
            <a:pPr>
              <a:tabLst>
                <a:tab pos="1206500" algn="l"/>
              </a:tabLst>
            </a:pPr>
            <a:r>
              <a:rPr lang="en-US" dirty="0" smtClean="0"/>
              <a:t>Excellent	80+</a:t>
            </a:r>
          </a:p>
          <a:p>
            <a:pPr>
              <a:tabLst>
                <a:tab pos="1206500" algn="l"/>
              </a:tabLst>
            </a:pPr>
            <a:r>
              <a:rPr lang="en-US" dirty="0" smtClean="0"/>
              <a:t>Good	70+</a:t>
            </a:r>
          </a:p>
          <a:p>
            <a:pPr>
              <a:tabLst>
                <a:tab pos="1206500" algn="l"/>
              </a:tabLst>
            </a:pPr>
            <a:r>
              <a:rPr lang="en-US" dirty="0" smtClean="0"/>
              <a:t>Fair	60+</a:t>
            </a:r>
          </a:p>
          <a:p>
            <a:pPr>
              <a:tabLst>
                <a:tab pos="1206500" algn="l"/>
              </a:tabLst>
            </a:pPr>
            <a:r>
              <a:rPr lang="en-US" dirty="0" smtClean="0"/>
              <a:t>Poor	50 or below</a:t>
            </a:r>
            <a:endParaRPr lang="en-US" dirty="0"/>
          </a:p>
        </p:txBody>
      </p:sp>
    </p:spTree>
    <p:extLst>
      <p:ext uri="{BB962C8B-B14F-4D97-AF65-F5344CB8AC3E}">
        <p14:creationId xmlns:p14="http://schemas.microsoft.com/office/powerpoint/2010/main" val="1741597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 Details</a:t>
            </a:r>
            <a:endParaRPr lang="en-US" dirty="0"/>
          </a:p>
        </p:txBody>
      </p:sp>
      <p:sp>
        <p:nvSpPr>
          <p:cNvPr id="3" name="Content Placeholder 2"/>
          <p:cNvSpPr>
            <a:spLocks noGrp="1"/>
          </p:cNvSpPr>
          <p:nvPr>
            <p:ph idx="1"/>
          </p:nvPr>
        </p:nvSpPr>
        <p:spPr>
          <a:xfrm>
            <a:off x="217353" y="1192694"/>
            <a:ext cx="4696114" cy="4812955"/>
          </a:xfrm>
        </p:spPr>
        <p:txBody>
          <a:bodyPr>
            <a:normAutofit/>
          </a:bodyPr>
          <a:lstStyle/>
          <a:p>
            <a:pPr marL="0" indent="0">
              <a:buNone/>
            </a:pPr>
            <a:r>
              <a:rPr lang="en-US" b="1" u="sng" dirty="0" smtClean="0"/>
              <a:t>Classification</a:t>
            </a:r>
            <a:r>
              <a:rPr lang="en-US" b="1" u="sng" dirty="0"/>
              <a:t>:</a:t>
            </a:r>
            <a:endParaRPr lang="en-US" dirty="0"/>
          </a:p>
          <a:p>
            <a:pPr>
              <a:buFont typeface="Wingdings" panose="05000000000000000000" pitchFamily="2" charset="2"/>
              <a:buChar char="v"/>
            </a:pPr>
            <a:r>
              <a:rPr lang="en-US" dirty="0"/>
              <a:t>Class A – accredited school enrollment less than 750 students </a:t>
            </a:r>
          </a:p>
          <a:p>
            <a:r>
              <a:rPr lang="en-US" dirty="0"/>
              <a:t>Class AA – accredited school enrollment 750 or higher </a:t>
            </a:r>
          </a:p>
          <a:p>
            <a:r>
              <a:rPr lang="en-US" dirty="0"/>
              <a:t>Class AAA – school age community ensembles and non-accredited schools </a:t>
            </a:r>
            <a:r>
              <a:rPr lang="en-US" dirty="0" smtClean="0"/>
              <a:t>only</a:t>
            </a:r>
            <a:endParaRPr lang="en-US" dirty="0"/>
          </a:p>
          <a:p>
            <a:endParaRPr lang="en-US" dirty="0"/>
          </a:p>
        </p:txBody>
      </p:sp>
      <p:sp>
        <p:nvSpPr>
          <p:cNvPr id="5" name="TextBox 4"/>
          <p:cNvSpPr txBox="1"/>
          <p:nvPr/>
        </p:nvSpPr>
        <p:spPr>
          <a:xfrm>
            <a:off x="249950" y="1553093"/>
            <a:ext cx="4534086" cy="548640"/>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pic>
        <p:nvPicPr>
          <p:cNvPr id="7" name="Picture 6"/>
          <p:cNvPicPr>
            <a:picLocks noChangeAspect="1"/>
          </p:cNvPicPr>
          <p:nvPr/>
        </p:nvPicPr>
        <p:blipFill>
          <a:blip r:embed="rId2"/>
          <a:stretch>
            <a:fillRect/>
          </a:stretch>
        </p:blipFill>
        <p:spPr>
          <a:xfrm>
            <a:off x="3800475" y="3466649"/>
            <a:ext cx="5343525" cy="2209800"/>
          </a:xfrm>
          <a:prstGeom prst="rect">
            <a:avLst/>
          </a:prstGeom>
        </p:spPr>
      </p:pic>
      <p:pic>
        <p:nvPicPr>
          <p:cNvPr id="9" name="Picture 8"/>
          <p:cNvPicPr>
            <a:picLocks noChangeAspect="1"/>
          </p:cNvPicPr>
          <p:nvPr/>
        </p:nvPicPr>
        <p:blipFill>
          <a:blip r:embed="rId3"/>
          <a:stretch>
            <a:fillRect/>
          </a:stretch>
        </p:blipFill>
        <p:spPr>
          <a:xfrm>
            <a:off x="4913467" y="487160"/>
            <a:ext cx="4323531" cy="2034603"/>
          </a:xfrm>
          <a:prstGeom prst="rect">
            <a:avLst/>
          </a:prstGeom>
        </p:spPr>
      </p:pic>
    </p:spTree>
    <p:extLst>
      <p:ext uri="{BB962C8B-B14F-4D97-AF65-F5344CB8AC3E}">
        <p14:creationId xmlns:p14="http://schemas.microsoft.com/office/powerpoint/2010/main" val="2676306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Judging</a:t>
            </a:r>
            <a:endParaRPr lang="en-US" dirty="0"/>
          </a:p>
        </p:txBody>
      </p:sp>
      <p:sp>
        <p:nvSpPr>
          <p:cNvPr id="3" name="Content Placeholder 2"/>
          <p:cNvSpPr>
            <a:spLocks noGrp="1"/>
          </p:cNvSpPr>
          <p:nvPr>
            <p:ph idx="1"/>
          </p:nvPr>
        </p:nvSpPr>
        <p:spPr>
          <a:xfrm>
            <a:off x="363605" y="766602"/>
            <a:ext cx="5546864" cy="2612701"/>
          </a:xfrm>
        </p:spPr>
        <p:txBody>
          <a:bodyPr>
            <a:noAutofit/>
          </a:bodyPr>
          <a:lstStyle/>
          <a:p>
            <a:pPr marL="0" indent="0">
              <a:buNone/>
            </a:pPr>
            <a:r>
              <a:rPr lang="en-US" b="1" u="sng" dirty="0"/>
              <a:t>Band is judged on:</a:t>
            </a:r>
            <a:endParaRPr lang="en-US" dirty="0"/>
          </a:p>
          <a:p>
            <a:pPr lvl="0">
              <a:spcBef>
                <a:spcPts val="300"/>
              </a:spcBef>
            </a:pPr>
            <a:r>
              <a:rPr lang="en-US" sz="1600" dirty="0"/>
              <a:t>TONE QUALITY: Resonance, Control, Clarity, Focus, Consistency, Refinement, and Likeness of </a:t>
            </a:r>
            <a:r>
              <a:rPr lang="en-US" sz="1600" dirty="0" smtClean="0"/>
              <a:t>Qualities</a:t>
            </a:r>
            <a:endParaRPr lang="en-US" sz="1600" dirty="0"/>
          </a:p>
          <a:p>
            <a:pPr lvl="0">
              <a:spcBef>
                <a:spcPts val="300"/>
              </a:spcBef>
            </a:pPr>
            <a:r>
              <a:rPr lang="en-US" sz="1600" dirty="0"/>
              <a:t>INTONATION: Chords, Melodic Line, Ensemble, and </a:t>
            </a:r>
            <a:r>
              <a:rPr lang="en-US" sz="1600" dirty="0" smtClean="0"/>
              <a:t>Individual</a:t>
            </a:r>
            <a:endParaRPr lang="en-US" sz="1600" dirty="0"/>
          </a:p>
          <a:p>
            <a:pPr lvl="0">
              <a:spcBef>
                <a:spcPts val="300"/>
              </a:spcBef>
            </a:pPr>
            <a:r>
              <a:rPr lang="en-US" sz="1600" dirty="0"/>
              <a:t>RHYTHM: Accuracy of Note and Rest Values, Duration, Steadiness, Accuracy of Meter, and </a:t>
            </a:r>
            <a:r>
              <a:rPr lang="en-US" sz="1600" dirty="0" smtClean="0"/>
              <a:t>Precision</a:t>
            </a:r>
            <a:endParaRPr lang="en-US" sz="1600" dirty="0"/>
          </a:p>
          <a:p>
            <a:pPr lvl="0">
              <a:spcBef>
                <a:spcPts val="300"/>
              </a:spcBef>
            </a:pPr>
            <a:r>
              <a:rPr lang="en-US" sz="1600" dirty="0"/>
              <a:t>TECHNIQUE: Note Accuracy, Attacks, Releases, Articulation, and Legato </a:t>
            </a:r>
            <a:r>
              <a:rPr lang="en-US" sz="1600" dirty="0" smtClean="0"/>
              <a:t>Style</a:t>
            </a:r>
            <a:endParaRPr lang="en-US" sz="1600" dirty="0"/>
          </a:p>
          <a:p>
            <a:pPr lvl="0">
              <a:spcBef>
                <a:spcPts val="300"/>
              </a:spcBef>
            </a:pPr>
            <a:r>
              <a:rPr lang="en-US" sz="1600" dirty="0"/>
              <a:t>MUSICALITY: Interpretation Style, Phrasing, Tempi, Dynamics, Balance, Blend, and Expression.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0469" y="219055"/>
            <a:ext cx="3101008" cy="2325756"/>
          </a:xfrm>
          <a:prstGeom prst="rect">
            <a:avLst/>
          </a:prstGeom>
        </p:spPr>
      </p:pic>
      <p:sp>
        <p:nvSpPr>
          <p:cNvPr id="5" name="Rectangle 4"/>
          <p:cNvSpPr/>
          <p:nvPr/>
        </p:nvSpPr>
        <p:spPr>
          <a:xfrm>
            <a:off x="363606" y="3724255"/>
            <a:ext cx="8488845" cy="1669688"/>
          </a:xfrm>
          <a:prstGeom prst="rect">
            <a:avLst/>
          </a:prstGeom>
        </p:spPr>
        <p:txBody>
          <a:bodyPr wrap="square">
            <a:spAutoFit/>
          </a:bodyPr>
          <a:lstStyle/>
          <a:p>
            <a:r>
              <a:rPr lang="en-US" b="1" u="sng" dirty="0" smtClean="0"/>
              <a:t>Chorus is judged on:</a:t>
            </a:r>
            <a:endParaRPr lang="en-US" dirty="0" smtClean="0"/>
          </a:p>
          <a:p>
            <a:pPr marL="228600" indent="-228600">
              <a:lnSpc>
                <a:spcPct val="90000"/>
              </a:lnSpc>
              <a:spcBef>
                <a:spcPts val="300"/>
              </a:spcBef>
              <a:buFont typeface="Arial" panose="020B0604020202020204" pitchFamily="34" charset="0"/>
              <a:buChar char="•"/>
            </a:pPr>
            <a:r>
              <a:rPr lang="en-US" sz="1600" dirty="0"/>
              <a:t>DICTION:  Articulation, clear &amp; concise words</a:t>
            </a:r>
          </a:p>
          <a:p>
            <a:pPr marL="228600" indent="-228600">
              <a:lnSpc>
                <a:spcPct val="90000"/>
              </a:lnSpc>
              <a:spcBef>
                <a:spcPts val="300"/>
              </a:spcBef>
              <a:buFont typeface="Arial" panose="020B0604020202020204" pitchFamily="34" charset="0"/>
              <a:buChar char="•"/>
            </a:pPr>
            <a:r>
              <a:rPr lang="en-US" sz="1600" dirty="0"/>
              <a:t>TONE:  Overall sound, variety of tone qualities, appropriate for style of piece &amp; age group</a:t>
            </a:r>
          </a:p>
          <a:p>
            <a:pPr marL="228600" indent="-228600">
              <a:lnSpc>
                <a:spcPct val="90000"/>
              </a:lnSpc>
              <a:spcBef>
                <a:spcPts val="300"/>
              </a:spcBef>
              <a:buFont typeface="Arial" panose="020B0604020202020204" pitchFamily="34" charset="0"/>
              <a:buChar char="•"/>
            </a:pPr>
            <a:r>
              <a:rPr lang="en-US" sz="1600" dirty="0"/>
              <a:t>BLANE &amp; BALANCE:  single voices standing out, sections blend together</a:t>
            </a:r>
          </a:p>
          <a:p>
            <a:pPr marL="228600" indent="-228600">
              <a:lnSpc>
                <a:spcPct val="90000"/>
              </a:lnSpc>
              <a:spcBef>
                <a:spcPts val="300"/>
              </a:spcBef>
              <a:buFont typeface="Arial" panose="020B0604020202020204" pitchFamily="34" charset="0"/>
              <a:buChar char="•"/>
            </a:pPr>
            <a:r>
              <a:rPr lang="en-US" sz="1600" dirty="0"/>
              <a:t>MUSICALITY:  Sing with line, dynamic contrast, phrasing; does the music come alive</a:t>
            </a:r>
          </a:p>
          <a:p>
            <a:pPr marL="228600" indent="-228600">
              <a:lnSpc>
                <a:spcPct val="90000"/>
              </a:lnSpc>
              <a:spcBef>
                <a:spcPts val="300"/>
              </a:spcBef>
              <a:buFont typeface="Arial" panose="020B0604020202020204" pitchFamily="34" charset="0"/>
              <a:buChar char="•"/>
            </a:pPr>
            <a:r>
              <a:rPr lang="en-US" sz="1600" dirty="0"/>
              <a:t>PRESENTATION:  present a polished performance, enter &amp; exit stage gracefully</a:t>
            </a:r>
          </a:p>
        </p:txBody>
      </p:sp>
    </p:spTree>
    <p:extLst>
      <p:ext uri="{BB962C8B-B14F-4D97-AF65-F5344CB8AC3E}">
        <p14:creationId xmlns:p14="http://schemas.microsoft.com/office/powerpoint/2010/main" val="4240325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Esprit de Corps</a:t>
            </a:r>
            <a:endParaRPr lang="en-US" dirty="0"/>
          </a:p>
        </p:txBody>
      </p:sp>
      <p:sp>
        <p:nvSpPr>
          <p:cNvPr id="3" name="Content Placeholder 2"/>
          <p:cNvSpPr>
            <a:spLocks noGrp="1"/>
          </p:cNvSpPr>
          <p:nvPr>
            <p:ph idx="1"/>
          </p:nvPr>
        </p:nvSpPr>
        <p:spPr>
          <a:xfrm>
            <a:off x="135263" y="1093876"/>
            <a:ext cx="5635085" cy="4351338"/>
          </a:xfrm>
        </p:spPr>
        <p:txBody>
          <a:bodyPr>
            <a:normAutofit lnSpcReduction="10000"/>
          </a:bodyPr>
          <a:lstStyle/>
          <a:p>
            <a:pPr marL="0" indent="0">
              <a:buNone/>
            </a:pPr>
            <a:r>
              <a:rPr lang="en-US" dirty="0" smtClean="0"/>
              <a:t> </a:t>
            </a:r>
          </a:p>
          <a:p>
            <a:pPr marL="0" indent="0">
              <a:buNone/>
            </a:pPr>
            <a:r>
              <a:rPr lang="en-US" dirty="0"/>
              <a:t>This award </a:t>
            </a:r>
            <a:r>
              <a:rPr lang="en-US" dirty="0" smtClean="0"/>
              <a:t>exemplifies </a:t>
            </a:r>
            <a:r>
              <a:rPr lang="en-US" dirty="0"/>
              <a:t>the best qualities of what the Music in the Parks is all about. This is a special award that is not based on the scores from the competition. The Music in the Parks staff evaluates groups throughout the complete event (from the moment we step off the bus to the way our kids behave in the park to the way our kids behave at the Awards Ceremony) to select the one group that most exhibits pride, spirit, enthusiasm, friendliness, exemplary behavior and teamwork for the </a:t>
            </a:r>
            <a:r>
              <a:rPr lang="en-US" dirty="0" smtClean="0"/>
              <a:t>competition.</a:t>
            </a:r>
          </a:p>
          <a:p>
            <a:pPr marL="0" indent="0">
              <a:buNone/>
            </a:pPr>
            <a:endParaRPr lang="en-US" dirty="0"/>
          </a:p>
          <a:p>
            <a:pPr marL="0" indent="0">
              <a:buNone/>
            </a:pPr>
            <a:r>
              <a:rPr lang="en-US" dirty="0" smtClean="0"/>
              <a:t> </a:t>
            </a:r>
            <a:r>
              <a:rPr lang="en-US" dirty="0"/>
              <a:t>As Caravel parents and teachers it is our job to promote these qualities in our students. Winning first place with a Superior rating is always a great achievement however; demonstrating outstanding citizenship is the ultimate award! </a:t>
            </a:r>
          </a:p>
        </p:txBody>
      </p:sp>
      <p:pic>
        <p:nvPicPr>
          <p:cNvPr id="6" name="Picture 5"/>
          <p:cNvPicPr>
            <a:picLocks noChangeAspect="1"/>
          </p:cNvPicPr>
          <p:nvPr/>
        </p:nvPicPr>
        <p:blipFill>
          <a:blip r:embed="rId2"/>
          <a:stretch>
            <a:fillRect/>
          </a:stretch>
        </p:blipFill>
        <p:spPr>
          <a:xfrm>
            <a:off x="5950226" y="2029029"/>
            <a:ext cx="3193774" cy="2976565"/>
          </a:xfrm>
          <a:prstGeom prst="rect">
            <a:avLst/>
          </a:prstGeom>
        </p:spPr>
      </p:pic>
      <p:sp>
        <p:nvSpPr>
          <p:cNvPr id="7" name="Rectangle 6"/>
          <p:cNvSpPr/>
          <p:nvPr/>
        </p:nvSpPr>
        <p:spPr>
          <a:xfrm>
            <a:off x="2952806" y="909210"/>
            <a:ext cx="3652538" cy="369332"/>
          </a:xfrm>
          <a:prstGeom prst="rect">
            <a:avLst/>
          </a:prstGeom>
        </p:spPr>
        <p:txBody>
          <a:bodyPr wrap="none">
            <a:spAutoFit/>
          </a:bodyPr>
          <a:lstStyle/>
          <a:p>
            <a:pPr algn="ctr"/>
            <a:r>
              <a:rPr lang="en-US" b="1" dirty="0" smtClean="0"/>
              <a:t>This award is the one they all want!!</a:t>
            </a:r>
          </a:p>
        </p:txBody>
      </p:sp>
    </p:spTree>
    <p:extLst>
      <p:ext uri="{BB962C8B-B14F-4D97-AF65-F5344CB8AC3E}">
        <p14:creationId xmlns:p14="http://schemas.microsoft.com/office/powerpoint/2010/main" val="1235737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Bring</a:t>
            </a:r>
            <a:endParaRPr lang="en-US" dirty="0"/>
          </a:p>
        </p:txBody>
      </p:sp>
      <p:sp>
        <p:nvSpPr>
          <p:cNvPr id="3" name="Content Placeholder 2"/>
          <p:cNvSpPr>
            <a:spLocks noGrp="1"/>
          </p:cNvSpPr>
          <p:nvPr>
            <p:ph idx="1"/>
          </p:nvPr>
        </p:nvSpPr>
        <p:spPr>
          <a:xfrm>
            <a:off x="327577" y="2413338"/>
            <a:ext cx="8488845" cy="3523344"/>
          </a:xfrm>
        </p:spPr>
        <p:txBody>
          <a:bodyPr>
            <a:noAutofit/>
          </a:bodyPr>
          <a:lstStyle/>
          <a:p>
            <a:pPr marL="0" indent="0">
              <a:lnSpc>
                <a:spcPct val="100000"/>
              </a:lnSpc>
              <a:spcBef>
                <a:spcPts val="0"/>
              </a:spcBef>
              <a:buNone/>
            </a:pPr>
            <a:r>
              <a:rPr lang="en-US" u="sng" dirty="0" smtClean="0"/>
              <a:t>Small </a:t>
            </a:r>
            <a:r>
              <a:rPr lang="en-US" u="sng" dirty="0"/>
              <a:t>carry- on bag for bus</a:t>
            </a:r>
            <a:r>
              <a:rPr lang="en-US" u="sng" dirty="0" smtClean="0"/>
              <a:t>:</a:t>
            </a:r>
            <a:endParaRPr lang="en-US" dirty="0"/>
          </a:p>
          <a:p>
            <a:pPr lvl="0">
              <a:lnSpc>
                <a:spcPct val="100000"/>
              </a:lnSpc>
              <a:spcBef>
                <a:spcPts val="0"/>
              </a:spcBef>
            </a:pPr>
            <a:r>
              <a:rPr lang="en-US" dirty="0"/>
              <a:t>Music in the Parks t-shirt</a:t>
            </a:r>
          </a:p>
          <a:p>
            <a:pPr lvl="0">
              <a:lnSpc>
                <a:spcPct val="100000"/>
              </a:lnSpc>
              <a:spcBef>
                <a:spcPts val="0"/>
              </a:spcBef>
            </a:pPr>
            <a:r>
              <a:rPr lang="en-US" dirty="0"/>
              <a:t>Bottoms for park (shorts /jeans)</a:t>
            </a:r>
          </a:p>
          <a:p>
            <a:pPr lvl="0">
              <a:lnSpc>
                <a:spcPct val="100000"/>
              </a:lnSpc>
              <a:spcBef>
                <a:spcPts val="0"/>
              </a:spcBef>
            </a:pPr>
            <a:r>
              <a:rPr lang="en-US" dirty="0"/>
              <a:t>Walking </a:t>
            </a:r>
            <a:r>
              <a:rPr lang="en-US" dirty="0" smtClean="0"/>
              <a:t>shoes/sneakers</a:t>
            </a:r>
            <a:endParaRPr lang="en-US" dirty="0"/>
          </a:p>
          <a:p>
            <a:pPr lvl="0">
              <a:lnSpc>
                <a:spcPct val="100000"/>
              </a:lnSpc>
              <a:spcBef>
                <a:spcPts val="0"/>
              </a:spcBef>
            </a:pPr>
            <a:r>
              <a:rPr lang="en-US" dirty="0"/>
              <a:t>Snacks for bus ride.  Students may leave a small lunch bag on the bus.  It is a long day and they will only receive a meal voucher for lunch.  </a:t>
            </a:r>
          </a:p>
          <a:p>
            <a:pPr lvl="0">
              <a:lnSpc>
                <a:spcPct val="100000"/>
              </a:lnSpc>
              <a:spcBef>
                <a:spcPts val="0"/>
              </a:spcBef>
            </a:pPr>
            <a:r>
              <a:rPr lang="en-US" dirty="0"/>
              <a:t>Water for bus ride (please no sodas or energy drinks, all drinks must have closeable lids)</a:t>
            </a:r>
          </a:p>
          <a:p>
            <a:pPr lvl="0">
              <a:lnSpc>
                <a:spcPct val="100000"/>
              </a:lnSpc>
              <a:spcBef>
                <a:spcPts val="0"/>
              </a:spcBef>
            </a:pPr>
            <a:r>
              <a:rPr lang="en-US" dirty="0"/>
              <a:t>Sunscreen</a:t>
            </a:r>
          </a:p>
          <a:p>
            <a:pPr lvl="0">
              <a:lnSpc>
                <a:spcPct val="100000"/>
              </a:lnSpc>
              <a:spcBef>
                <a:spcPts val="0"/>
              </a:spcBef>
            </a:pPr>
            <a:r>
              <a:rPr lang="en-US" dirty="0" smtClean="0"/>
              <a:t>Sweatshirt/sweat </a:t>
            </a:r>
            <a:r>
              <a:rPr lang="en-US" dirty="0"/>
              <a:t>pants for bus ride home  </a:t>
            </a:r>
          </a:p>
          <a:p>
            <a:pPr lvl="0">
              <a:lnSpc>
                <a:spcPct val="100000"/>
              </a:lnSpc>
              <a:spcBef>
                <a:spcPts val="0"/>
              </a:spcBef>
            </a:pPr>
            <a:r>
              <a:rPr lang="en-US" dirty="0"/>
              <a:t>Spending </a:t>
            </a:r>
            <a:r>
              <a:rPr lang="en-US" dirty="0" smtClean="0"/>
              <a:t>money</a:t>
            </a:r>
          </a:p>
          <a:p>
            <a:pPr lvl="0">
              <a:lnSpc>
                <a:spcPct val="100000"/>
              </a:lnSpc>
              <a:spcBef>
                <a:spcPts val="0"/>
              </a:spcBef>
            </a:pPr>
            <a:r>
              <a:rPr lang="en-US" dirty="0" smtClean="0"/>
              <a:t>Poncho</a:t>
            </a:r>
            <a:endParaRPr lang="en-US" dirty="0"/>
          </a:p>
          <a:p>
            <a:pPr marL="0" indent="0">
              <a:lnSpc>
                <a:spcPct val="100000"/>
              </a:lnSpc>
              <a:spcBef>
                <a:spcPts val="0"/>
              </a:spcBef>
              <a:buNone/>
            </a:pPr>
            <a:r>
              <a:rPr lang="en-US" dirty="0"/>
              <a:t> </a:t>
            </a:r>
          </a:p>
        </p:txBody>
      </p:sp>
      <p:sp>
        <p:nvSpPr>
          <p:cNvPr id="4" name="Rectangle 3"/>
          <p:cNvSpPr/>
          <p:nvPr/>
        </p:nvSpPr>
        <p:spPr>
          <a:xfrm>
            <a:off x="5329459" y="4458852"/>
            <a:ext cx="3682019"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00" dirty="0" smtClean="0"/>
              <a:t>Caravel is not responsible for any missing articles such as phones, game systems, cameras or money.  No bathing suits permitted – the water park will not be open!!</a:t>
            </a:r>
            <a:endParaRPr lang="en-US" sz="1600" dirty="0"/>
          </a:p>
        </p:txBody>
      </p:sp>
      <p:pic>
        <p:nvPicPr>
          <p:cNvPr id="5" name="Picture 4"/>
          <p:cNvPicPr>
            <a:picLocks noChangeAspect="1"/>
          </p:cNvPicPr>
          <p:nvPr/>
        </p:nvPicPr>
        <p:blipFill>
          <a:blip r:embed="rId2"/>
          <a:stretch>
            <a:fillRect/>
          </a:stretch>
        </p:blipFill>
        <p:spPr>
          <a:xfrm>
            <a:off x="6386406" y="219055"/>
            <a:ext cx="2625072" cy="2525069"/>
          </a:xfrm>
          <a:prstGeom prst="rect">
            <a:avLst/>
          </a:prstGeom>
        </p:spPr>
      </p:pic>
      <p:sp>
        <p:nvSpPr>
          <p:cNvPr id="6" name="Rectangle 5"/>
          <p:cNvSpPr/>
          <p:nvPr/>
        </p:nvSpPr>
        <p:spPr>
          <a:xfrm>
            <a:off x="327577" y="817310"/>
            <a:ext cx="5863773" cy="1477328"/>
          </a:xfrm>
          <a:prstGeom prst="rect">
            <a:avLst/>
          </a:prstGeom>
        </p:spPr>
        <p:txBody>
          <a:bodyPr wrap="square">
            <a:spAutoFit/>
          </a:bodyPr>
          <a:lstStyle/>
          <a:p>
            <a:r>
              <a:rPr lang="en-US" dirty="0"/>
              <a:t>All Students </a:t>
            </a:r>
            <a:r>
              <a:rPr lang="en-US" u="sng" dirty="0"/>
              <a:t>MUST </a:t>
            </a:r>
            <a:r>
              <a:rPr lang="en-US" dirty="0"/>
              <a:t>wear their maroon school polo, black pants/skirts (no black shorts or capris), black shoes (no flip flops), black socks and belt to school </a:t>
            </a:r>
            <a:r>
              <a:rPr lang="en-US" dirty="0" smtClean="0"/>
              <a:t>the morning of the trip.  </a:t>
            </a:r>
            <a:endParaRPr lang="en-US" dirty="0"/>
          </a:p>
          <a:p>
            <a:pPr>
              <a:lnSpc>
                <a:spcPct val="100000"/>
              </a:lnSpc>
              <a:spcBef>
                <a:spcPts val="0"/>
              </a:spcBef>
            </a:pPr>
            <a:r>
              <a:rPr lang="en-US" dirty="0"/>
              <a:t>Students will need their BAND INSTRUMENT and any necessary music– double &amp; triple check is put on bus</a:t>
            </a:r>
          </a:p>
        </p:txBody>
      </p:sp>
    </p:spTree>
    <p:extLst>
      <p:ext uri="{BB962C8B-B14F-4D97-AF65-F5344CB8AC3E}">
        <p14:creationId xmlns:p14="http://schemas.microsoft.com/office/powerpoint/2010/main" val="207440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Expect</a:t>
            </a:r>
            <a:endParaRPr lang="en-US" dirty="0"/>
          </a:p>
        </p:txBody>
      </p:sp>
      <p:sp>
        <p:nvSpPr>
          <p:cNvPr id="3" name="Content Placeholder 2"/>
          <p:cNvSpPr>
            <a:spLocks noGrp="1"/>
          </p:cNvSpPr>
          <p:nvPr>
            <p:ph idx="1"/>
          </p:nvPr>
        </p:nvSpPr>
        <p:spPr>
          <a:xfrm>
            <a:off x="315140" y="878852"/>
            <a:ext cx="8488845" cy="4978609"/>
          </a:xfrm>
        </p:spPr>
        <p:txBody>
          <a:bodyPr>
            <a:noAutofit/>
          </a:bodyPr>
          <a:lstStyle/>
          <a:p>
            <a:pPr>
              <a:lnSpc>
                <a:spcPct val="100000"/>
              </a:lnSpc>
              <a:spcBef>
                <a:spcPts val="0"/>
              </a:spcBef>
            </a:pPr>
            <a:r>
              <a:rPr lang="en-US" dirty="0" smtClean="0"/>
              <a:t>We start </a:t>
            </a:r>
            <a:r>
              <a:rPr lang="en-US" dirty="0" smtClean="0"/>
              <a:t>early</a:t>
            </a:r>
            <a:endParaRPr lang="en-US" dirty="0"/>
          </a:p>
          <a:p>
            <a:pPr>
              <a:lnSpc>
                <a:spcPct val="100000"/>
              </a:lnSpc>
              <a:spcBef>
                <a:spcPts val="0"/>
              </a:spcBef>
            </a:pPr>
            <a:endParaRPr lang="en-US" dirty="0"/>
          </a:p>
          <a:p>
            <a:pPr>
              <a:lnSpc>
                <a:spcPct val="100000"/>
              </a:lnSpc>
              <a:spcBef>
                <a:spcPts val="0"/>
              </a:spcBef>
            </a:pPr>
            <a:r>
              <a:rPr lang="en-US" dirty="0" smtClean="0"/>
              <a:t>Depending on competition location, the drive is 1 ½ - 2 hours.  There may also be 2 competition sites in which case we arrive at the first site where band or choir would perform, then load up and head to the 2</a:t>
            </a:r>
            <a:r>
              <a:rPr lang="en-US" baseline="30000" dirty="0" smtClean="0"/>
              <a:t>nd</a:t>
            </a:r>
            <a:r>
              <a:rPr lang="en-US" dirty="0" smtClean="0"/>
              <a:t> location for the final performances</a:t>
            </a:r>
          </a:p>
          <a:p>
            <a:pPr>
              <a:lnSpc>
                <a:spcPct val="100000"/>
              </a:lnSpc>
              <a:spcBef>
                <a:spcPts val="0"/>
              </a:spcBef>
            </a:pPr>
            <a:endParaRPr lang="en-US" dirty="0"/>
          </a:p>
          <a:p>
            <a:pPr>
              <a:lnSpc>
                <a:spcPct val="100000"/>
              </a:lnSpc>
              <a:spcBef>
                <a:spcPts val="0"/>
              </a:spcBef>
            </a:pPr>
            <a:r>
              <a:rPr lang="en-US" dirty="0" smtClean="0"/>
              <a:t>After performances, we head to the buses for sign out (next slide), students receive a snack and change on the buses</a:t>
            </a:r>
          </a:p>
          <a:p>
            <a:pPr>
              <a:lnSpc>
                <a:spcPct val="100000"/>
              </a:lnSpc>
              <a:spcBef>
                <a:spcPts val="0"/>
              </a:spcBef>
            </a:pPr>
            <a:endParaRPr lang="en-US" dirty="0"/>
          </a:p>
          <a:p>
            <a:pPr>
              <a:lnSpc>
                <a:spcPct val="100000"/>
              </a:lnSpc>
              <a:spcBef>
                <a:spcPts val="0"/>
              </a:spcBef>
            </a:pPr>
            <a:r>
              <a:rPr lang="en-US" dirty="0" smtClean="0"/>
              <a:t>PARK TIME!!  Typically is several hours until the awards ceremony which typically occurs early evening</a:t>
            </a:r>
          </a:p>
          <a:p>
            <a:pPr>
              <a:lnSpc>
                <a:spcPct val="100000"/>
              </a:lnSpc>
              <a:spcBef>
                <a:spcPts val="0"/>
              </a:spcBef>
            </a:pPr>
            <a:endParaRPr lang="en-US" dirty="0"/>
          </a:p>
          <a:p>
            <a:pPr>
              <a:lnSpc>
                <a:spcPct val="100000"/>
              </a:lnSpc>
              <a:spcBef>
                <a:spcPts val="0"/>
              </a:spcBef>
            </a:pPr>
            <a:r>
              <a:rPr lang="en-US" dirty="0" smtClean="0"/>
              <a:t>Students then will have some more park time before we </a:t>
            </a:r>
          </a:p>
          <a:p>
            <a:pPr marL="225425" indent="0">
              <a:lnSpc>
                <a:spcPct val="100000"/>
              </a:lnSpc>
              <a:spcBef>
                <a:spcPts val="0"/>
              </a:spcBef>
              <a:buNone/>
            </a:pPr>
            <a:r>
              <a:rPr lang="en-US" dirty="0" smtClean="0"/>
              <a:t>head to the buses</a:t>
            </a:r>
          </a:p>
          <a:p>
            <a:pPr>
              <a:lnSpc>
                <a:spcPct val="100000"/>
              </a:lnSpc>
              <a:spcBef>
                <a:spcPts val="0"/>
              </a:spcBef>
            </a:pPr>
            <a:endParaRPr lang="en-US" dirty="0"/>
          </a:p>
          <a:p>
            <a:pPr>
              <a:lnSpc>
                <a:spcPct val="100000"/>
              </a:lnSpc>
              <a:spcBef>
                <a:spcPts val="0"/>
              </a:spcBef>
            </a:pPr>
            <a:r>
              <a:rPr lang="en-US" dirty="0" smtClean="0"/>
              <a:t>Arrive back to Caravel between 9-10pm</a:t>
            </a:r>
            <a:endParaRPr lang="en-US" dirty="0"/>
          </a:p>
          <a:p>
            <a:pPr marL="0" indent="0">
              <a:lnSpc>
                <a:spcPct val="100000"/>
              </a:lnSpc>
              <a:spcBef>
                <a:spcPts val="0"/>
              </a:spcBef>
              <a:buNone/>
            </a:pPr>
            <a:endParaRPr lang="en-US" u="sng" dirty="0" smtClean="0"/>
          </a:p>
          <a:p>
            <a:pPr marL="0" indent="0">
              <a:lnSpc>
                <a:spcPct val="100000"/>
              </a:lnSpc>
              <a:spcBef>
                <a:spcPts val="0"/>
              </a:spcBef>
              <a:buNone/>
            </a:pPr>
            <a:r>
              <a:rPr lang="en-US" sz="1600" i="1" dirty="0" smtClean="0"/>
              <a:t>*times will be provided once itinerary is confirmed with MIP</a:t>
            </a:r>
            <a:endParaRPr lang="en-US" sz="1600" i="1" dirty="0" smtClean="0"/>
          </a:p>
          <a:p>
            <a:pPr marL="0" indent="0">
              <a:lnSpc>
                <a:spcPct val="100000"/>
              </a:lnSpc>
              <a:spcBef>
                <a:spcPts val="0"/>
              </a:spcBef>
              <a:buNone/>
            </a:pPr>
            <a:r>
              <a:rPr lang="en-US" sz="1600"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5624" y="3713923"/>
            <a:ext cx="2580788" cy="1935591"/>
          </a:xfrm>
          <a:prstGeom prst="rect">
            <a:avLst/>
          </a:prstGeom>
        </p:spPr>
      </p:pic>
    </p:spTree>
    <p:extLst>
      <p:ext uri="{BB962C8B-B14F-4D97-AF65-F5344CB8AC3E}">
        <p14:creationId xmlns:p14="http://schemas.microsoft.com/office/powerpoint/2010/main" val="4199536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 Out Procedure</a:t>
            </a:r>
            <a:endParaRPr lang="en-US" dirty="0"/>
          </a:p>
        </p:txBody>
      </p:sp>
      <p:sp>
        <p:nvSpPr>
          <p:cNvPr id="3" name="Content Placeholder 2"/>
          <p:cNvSpPr>
            <a:spLocks noGrp="1"/>
          </p:cNvSpPr>
          <p:nvPr>
            <p:ph idx="1"/>
          </p:nvPr>
        </p:nvSpPr>
        <p:spPr>
          <a:xfrm>
            <a:off x="269609" y="755266"/>
            <a:ext cx="8488845" cy="2096545"/>
          </a:xfrm>
        </p:spPr>
        <p:txBody>
          <a:bodyPr>
            <a:noAutofit/>
          </a:bodyPr>
          <a:lstStyle/>
          <a:p>
            <a:pPr marL="0" indent="0">
              <a:buNone/>
            </a:pPr>
            <a:r>
              <a:rPr lang="en-US" dirty="0"/>
              <a:t>Students whose parents are driving to the competition separately may take custody of their </a:t>
            </a:r>
            <a:r>
              <a:rPr lang="en-US" dirty="0" smtClean="0"/>
              <a:t>child </a:t>
            </a:r>
            <a:r>
              <a:rPr lang="en-US" b="1" u="sng" dirty="0" smtClean="0"/>
              <a:t>after </a:t>
            </a:r>
            <a:r>
              <a:rPr lang="en-US" b="1" u="sng" dirty="0"/>
              <a:t>all performances </a:t>
            </a:r>
            <a:r>
              <a:rPr lang="en-US" dirty="0"/>
              <a:t>and group pictures have been taken.  Students must be signed out prior to </a:t>
            </a:r>
            <a:r>
              <a:rPr lang="en-US" dirty="0" smtClean="0"/>
              <a:t>boarding </a:t>
            </a:r>
            <a:r>
              <a:rPr lang="en-US" dirty="0"/>
              <a:t>the bus to head to the park.  </a:t>
            </a:r>
            <a:r>
              <a:rPr lang="en-US" b="1" dirty="0"/>
              <a:t>There will not be sign outs in the park</a:t>
            </a:r>
            <a:r>
              <a:rPr lang="en-US" b="1" dirty="0" smtClean="0"/>
              <a:t>.</a:t>
            </a:r>
            <a:endParaRPr lang="en-US" dirty="0"/>
          </a:p>
          <a:p>
            <a:r>
              <a:rPr lang="en-US" sz="1600" dirty="0"/>
              <a:t>Forms </a:t>
            </a:r>
            <a:r>
              <a:rPr lang="en-US" sz="1600" b="1" dirty="0"/>
              <a:t>MUST BE SIGNED</a:t>
            </a:r>
            <a:r>
              <a:rPr lang="en-US" sz="1600" dirty="0"/>
              <a:t> by parent/guardian stated would be released to as that relinquishes the CA Music Department’s custody of the student</a:t>
            </a:r>
            <a:r>
              <a:rPr lang="en-US" sz="1600" dirty="0" smtClean="0"/>
              <a:t>.</a:t>
            </a:r>
            <a:endParaRPr lang="en-US" sz="1600" dirty="0"/>
          </a:p>
          <a:p>
            <a:r>
              <a:rPr lang="en-US" sz="1600" dirty="0"/>
              <a:t>We will have groups of chaperones in close proximity of buses to assist with sign outs and distribution of tickets for students NOT continuing the trip on the buses. </a:t>
            </a:r>
          </a:p>
        </p:txBody>
      </p:sp>
      <p:sp>
        <p:nvSpPr>
          <p:cNvPr id="4" name="Rectangle 3"/>
          <p:cNvSpPr/>
          <p:nvPr/>
        </p:nvSpPr>
        <p:spPr>
          <a:xfrm>
            <a:off x="125896" y="4652525"/>
            <a:ext cx="5075696" cy="1107996"/>
          </a:xfrm>
          <a:prstGeom prst="rect">
            <a:avLst/>
          </a:prstGeom>
        </p:spPr>
        <p:txBody>
          <a:bodyPr wrap="square">
            <a:spAutoFit/>
          </a:bodyPr>
          <a:lstStyle/>
          <a:p>
            <a:r>
              <a:rPr lang="en-US" b="1" u="sng" dirty="0"/>
              <a:t>Students not being signed out</a:t>
            </a:r>
            <a:endParaRPr lang="en-US" dirty="0"/>
          </a:p>
          <a:p>
            <a:r>
              <a:rPr lang="en-US" sz="1600" dirty="0"/>
              <a:t>The bus captains will receive the tickets for the students on their bus and will distribute the student’s tickets after we have boarded buses in route to park</a:t>
            </a:r>
          </a:p>
        </p:txBody>
      </p:sp>
      <p:sp>
        <p:nvSpPr>
          <p:cNvPr id="5" name="Rectangle 4"/>
          <p:cNvSpPr/>
          <p:nvPr/>
        </p:nvSpPr>
        <p:spPr>
          <a:xfrm>
            <a:off x="629592" y="2916923"/>
            <a:ext cx="4572000" cy="1323439"/>
          </a:xfrm>
          <a:prstGeom prst="rect">
            <a:avLst/>
          </a:prstGeom>
        </p:spPr>
        <p:txBody>
          <a:bodyPr>
            <a:spAutoFit/>
          </a:bodyPr>
          <a:lstStyle/>
          <a:p>
            <a:pPr marL="173038" lvl="1" indent="-173038">
              <a:lnSpc>
                <a:spcPct val="100000"/>
              </a:lnSpc>
              <a:spcBef>
                <a:spcPts val="0"/>
              </a:spcBef>
              <a:buFont typeface="Arial" panose="020B0604020202020204" pitchFamily="34" charset="0"/>
              <a:buChar char="•"/>
            </a:pPr>
            <a:r>
              <a:rPr lang="en-US" sz="1600" dirty="0"/>
              <a:t>Sign out your student (sign release form)</a:t>
            </a:r>
          </a:p>
          <a:p>
            <a:pPr marL="173038" lvl="1" indent="-173038">
              <a:lnSpc>
                <a:spcPct val="100000"/>
              </a:lnSpc>
              <a:spcBef>
                <a:spcPts val="0"/>
              </a:spcBef>
              <a:buFont typeface="Arial" panose="020B0604020202020204" pitchFamily="34" charset="0"/>
              <a:buChar char="•"/>
            </a:pPr>
            <a:r>
              <a:rPr lang="en-US" sz="1600" dirty="0"/>
              <a:t>Receive your student’s park ticket</a:t>
            </a:r>
          </a:p>
          <a:p>
            <a:pPr marL="173038" lvl="1" indent="-173038">
              <a:lnSpc>
                <a:spcPct val="100000"/>
              </a:lnSpc>
              <a:spcBef>
                <a:spcPts val="0"/>
              </a:spcBef>
              <a:buFont typeface="Arial" panose="020B0604020202020204" pitchFamily="34" charset="0"/>
              <a:buChar char="•"/>
            </a:pPr>
            <a:r>
              <a:rPr lang="en-US" sz="1600" dirty="0"/>
              <a:t>Parents/family members driving up are responsible for purchasing their own tickets</a:t>
            </a:r>
          </a:p>
          <a:p>
            <a:pPr marL="173038" lvl="1" indent="-173038">
              <a:lnSpc>
                <a:spcPct val="100000"/>
              </a:lnSpc>
              <a:spcBef>
                <a:spcPts val="0"/>
              </a:spcBef>
              <a:buFont typeface="Arial" panose="020B0604020202020204" pitchFamily="34" charset="0"/>
              <a:buChar char="•"/>
            </a:pPr>
            <a:r>
              <a:rPr lang="en-US" sz="1600" dirty="0"/>
              <a:t>Get student’s instrument/travel bag off the </a:t>
            </a:r>
            <a:r>
              <a:rPr lang="en-US" sz="1600" dirty="0" smtClean="0"/>
              <a:t>bus</a:t>
            </a:r>
            <a:endParaRPr lang="en-US" sz="1600" dirty="0"/>
          </a:p>
        </p:txBody>
      </p:sp>
      <p:pic>
        <p:nvPicPr>
          <p:cNvPr id="6" name="Picture 5"/>
          <p:cNvPicPr>
            <a:picLocks noChangeAspect="1"/>
          </p:cNvPicPr>
          <p:nvPr/>
        </p:nvPicPr>
        <p:blipFill>
          <a:blip r:embed="rId2"/>
          <a:stretch>
            <a:fillRect/>
          </a:stretch>
        </p:blipFill>
        <p:spPr>
          <a:xfrm>
            <a:off x="5201592" y="3263974"/>
            <a:ext cx="3942408" cy="2164440"/>
          </a:xfrm>
          <a:prstGeom prst="rect">
            <a:avLst/>
          </a:prstGeom>
        </p:spPr>
      </p:pic>
    </p:spTree>
    <p:extLst>
      <p:ext uri="{BB962C8B-B14F-4D97-AF65-F5344CB8AC3E}">
        <p14:creationId xmlns:p14="http://schemas.microsoft.com/office/powerpoint/2010/main" val="28758049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478</TotalTime>
  <Words>1451</Words>
  <Application>Microsoft Macintosh PowerPoint</Application>
  <PresentationFormat>On-screen Show (4:3)</PresentationFormat>
  <Paragraphs>121</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2019 Caravel Academy Band &amp; Chorus</vt:lpstr>
      <vt:lpstr>What is Music in the Parks</vt:lpstr>
      <vt:lpstr>Competition Details</vt:lpstr>
      <vt:lpstr>Competition Details</vt:lpstr>
      <vt:lpstr>Judging</vt:lpstr>
      <vt:lpstr>Esprit de Corps</vt:lpstr>
      <vt:lpstr>What to Bring</vt:lpstr>
      <vt:lpstr>What to Expect</vt:lpstr>
      <vt:lpstr>Sign Out Procedure</vt:lpstr>
      <vt:lpstr>Chaperones</vt:lpstr>
      <vt:lpstr>Costs</vt:lpstr>
      <vt:lpstr>Registration - will open January 22nd</vt:lpstr>
      <vt:lpstr>Questions?</vt:lpstr>
    </vt:vector>
  </TitlesOfParts>
  <Company>Bank of America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Caine, Laura</dc:creator>
  <cp:lastModifiedBy>Laura Caine</cp:lastModifiedBy>
  <cp:revision>25</cp:revision>
  <cp:lastPrinted>2018-01-26T15:11:33Z</cp:lastPrinted>
  <dcterms:created xsi:type="dcterms:W3CDTF">2018-01-23T22:19:25Z</dcterms:created>
  <dcterms:modified xsi:type="dcterms:W3CDTF">2019-01-14T21:03:57Z</dcterms:modified>
</cp:coreProperties>
</file>